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70" r:id="rId6"/>
    <p:sldId id="257" r:id="rId7"/>
    <p:sldId id="258" r:id="rId8"/>
    <p:sldId id="271" r:id="rId9"/>
    <p:sldId id="259" r:id="rId10"/>
    <p:sldId id="272" r:id="rId11"/>
    <p:sldId id="267" r:id="rId12"/>
    <p:sldId id="273" r:id="rId13"/>
    <p:sldId id="269" r:id="rId14"/>
    <p:sldId id="268" r:id="rId15"/>
    <p:sldId id="260" r:id="rId16"/>
    <p:sldId id="261" r:id="rId17"/>
    <p:sldId id="262" r:id="rId18"/>
    <p:sldId id="263" r:id="rId19"/>
    <p:sldId id="264" r:id="rId20"/>
    <p:sldId id="274" r:id="rId21"/>
    <p:sldId id="265" r:id="rId22"/>
    <p:sldId id="275" r:id="rId23"/>
  </p:sldIdLst>
  <p:sldSz cx="14630400" cy="8229600"/>
  <p:notesSz cx="8229600" cy="14630400"/>
  <p:embeddedFontLst>
    <p:embeddedFont>
      <p:font typeface="Instrument Sans Semi Bold" pitchFamily="34" charset="0"/>
      <p:regular r:id="rId27"/>
    </p:embeddedFont>
    <p:embeddedFont>
      <p:font typeface="Instrument Sans Semi Bold" pitchFamily="34" charset="-122"/>
      <p:regular r:id="rId28"/>
    </p:embeddedFont>
    <p:embeddedFont>
      <p:font typeface="Instrument Sans Semi Bold" pitchFamily="34" charset="-120"/>
      <p:regular r:id="rId29"/>
    </p:embeddedFont>
    <p:embeddedFont>
      <p:font typeface="Instrument Sans Medium" pitchFamily="34" charset="0"/>
      <p:regular r:id="rId30"/>
    </p:embeddedFont>
    <p:embeddedFont>
      <p:font typeface="Instrument Sans Medium" pitchFamily="34" charset="-122"/>
      <p:regular r:id="rId31"/>
    </p:embeddedFont>
    <p:embeddedFont>
      <p:font typeface="Instrument Sans Medium" pitchFamily="34" charset="-120"/>
      <p:regular r:id="rId32"/>
    </p:embeddedFont>
    <p:embeddedFont>
      <p:font typeface="Calibri" panose="020F0502020204030204" charset="0"/>
      <p:regular r:id="rId33"/>
      <p:bold r:id="rId34"/>
      <p:italic r:id="rId35"/>
      <p:boldItalic r:id="rId36"/>
    </p:embeddedFont>
    <p:embeddedFont>
      <p:font typeface="Georgia" panose="02040502050405020303" charset="0"/>
      <p:regular r:id="rId37"/>
      <p:bold r:id="rId38"/>
      <p:italic r:id="rId39"/>
      <p:boldItalic r:id="rId40"/>
    </p:embeddedFont>
    <p:embeddedFont>
      <p:font typeface="Trebuchet MS" panose="020B0603020202020204"/>
      <p:regular r:id="rId41"/>
      <p:bold r:id="rId42"/>
      <p:italic r:id="rId43"/>
      <p:boldItalic r:id="rId44"/>
    </p:embeddedFont>
    <p:embeddedFont>
      <p:font typeface="Bell MT" panose="02020503060305020303" charset="0"/>
      <p:regular r:id="rId45"/>
      <p:bold r:id="rId46"/>
      <p:italic r:id="rId47"/>
    </p:embeddedFont>
    <p:embeddedFont>
      <p:font typeface="Curlz MT" panose="04040404050702020202" charset="0"/>
      <p:regular r:id="rId48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1E2F"/>
    <a:srgbClr val="302F4F"/>
    <a:srgbClr val="2525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8" Type="http://schemas.openxmlformats.org/officeDocument/2006/relationships/font" Target="fonts/font22.fntdata"/><Relationship Id="rId47" Type="http://schemas.openxmlformats.org/officeDocument/2006/relationships/font" Target="fonts/font21.fntdata"/><Relationship Id="rId46" Type="http://schemas.openxmlformats.org/officeDocument/2006/relationships/font" Target="fonts/font20.fntdata"/><Relationship Id="rId45" Type="http://schemas.openxmlformats.org/officeDocument/2006/relationships/font" Target="fonts/font19.fntdata"/><Relationship Id="rId44" Type="http://schemas.openxmlformats.org/officeDocument/2006/relationships/font" Target="fonts/font18.fntdata"/><Relationship Id="rId43" Type="http://schemas.openxmlformats.org/officeDocument/2006/relationships/font" Target="fonts/font17.fntdata"/><Relationship Id="rId42" Type="http://schemas.openxmlformats.org/officeDocument/2006/relationships/font" Target="fonts/font16.fntdata"/><Relationship Id="rId41" Type="http://schemas.openxmlformats.org/officeDocument/2006/relationships/font" Target="fonts/font15.fntdata"/><Relationship Id="rId40" Type="http://schemas.openxmlformats.org/officeDocument/2006/relationships/font" Target="fonts/font14.fntdata"/><Relationship Id="rId4" Type="http://schemas.openxmlformats.org/officeDocument/2006/relationships/slide" Target="slides/slide1.xml"/><Relationship Id="rId39" Type="http://schemas.openxmlformats.org/officeDocument/2006/relationships/font" Target="fonts/font13.fntdata"/><Relationship Id="rId38" Type="http://schemas.openxmlformats.org/officeDocument/2006/relationships/font" Target="fonts/font12.fntdata"/><Relationship Id="rId37" Type="http://schemas.openxmlformats.org/officeDocument/2006/relationships/font" Target="fonts/font11.fntdata"/><Relationship Id="rId36" Type="http://schemas.openxmlformats.org/officeDocument/2006/relationships/font" Target="fonts/font10.fntdata"/><Relationship Id="rId35" Type="http://schemas.openxmlformats.org/officeDocument/2006/relationships/font" Target="fonts/font9.fntdata"/><Relationship Id="rId34" Type="http://schemas.openxmlformats.org/officeDocument/2006/relationships/font" Target="fonts/font8.fntdata"/><Relationship Id="rId33" Type="http://schemas.openxmlformats.org/officeDocument/2006/relationships/font" Target="fonts/font7.fntdata"/><Relationship Id="rId32" Type="http://schemas.openxmlformats.org/officeDocument/2006/relationships/font" Target="fonts/font6.fntdata"/><Relationship Id="rId31" Type="http://schemas.openxmlformats.org/officeDocument/2006/relationships/font" Target="fonts/font5.fntdata"/><Relationship Id="rId30" Type="http://schemas.openxmlformats.org/officeDocument/2006/relationships/font" Target="fonts/font4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34.png"/><Relationship Id="rId1" Type="http://schemas.openxmlformats.org/officeDocument/2006/relationships/image" Target="../media/image33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1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png"/><Relationship Id="rId8" Type="http://schemas.openxmlformats.org/officeDocument/2006/relationships/image" Target="../media/image57.png"/><Relationship Id="rId7" Type="http://schemas.openxmlformats.org/officeDocument/2006/relationships/image" Target="../media/image56.png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3" Type="http://schemas.openxmlformats.org/officeDocument/2006/relationships/notesSlide" Target="../notesSlides/notesSlide9.xml"/><Relationship Id="rId12" Type="http://schemas.openxmlformats.org/officeDocument/2006/relationships/slideLayout" Target="../slideLayouts/slideLayout10.xml"/><Relationship Id="rId11" Type="http://schemas.openxmlformats.org/officeDocument/2006/relationships/image" Target="../media/image4.png"/><Relationship Id="rId10" Type="http://schemas.openxmlformats.org/officeDocument/2006/relationships/image" Target="../media/image59.png"/><Relationship Id="rId1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71.png"/><Relationship Id="rId7" Type="http://schemas.openxmlformats.org/officeDocument/2006/relationships/image" Target="../media/image70.png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1" Type="http://schemas.openxmlformats.org/officeDocument/2006/relationships/notesSlide" Target="../notesSlides/notesSlide10.xml"/><Relationship Id="rId10" Type="http://schemas.openxmlformats.org/officeDocument/2006/relationships/slideLayout" Target="../slideLayouts/slideLayout11.xml"/><Relationship Id="rId1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7.xml"/><Relationship Id="rId4" Type="http://schemas.openxmlformats.org/officeDocument/2006/relationships/image" Target="../media/image27.png"/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47385" y="2433955"/>
            <a:ext cx="8622665" cy="14173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" altLang="en-US" sz="3400" dirty="0">
                <a:solidFill>
                  <a:srgbClr val="CBCCCE"/>
                </a:solidFill>
                <a:latin typeface="Georgia" panose="02040502050405020303" charset="0"/>
                <a:ea typeface="Instrument Sans Semi Bold" pitchFamily="34" charset="-122"/>
                <a:cs typeface="Georgia" panose="02040502050405020303" charset="0"/>
              </a:rPr>
              <a:t>For A </a:t>
            </a:r>
            <a:r>
              <a:rPr lang="en-US" sz="3400" dirty="0">
                <a:solidFill>
                  <a:srgbClr val="CBCCCE"/>
                </a:solidFill>
                <a:latin typeface="Georgia" panose="02040502050405020303" charset="0"/>
                <a:ea typeface="Instrument Sans Semi Bold" pitchFamily="34" charset="-122"/>
                <a:cs typeface="Georgia" panose="02040502050405020303" charset="0"/>
              </a:rPr>
              <a:t>Mobile-Based Attendance Management System</a:t>
            </a:r>
            <a:endParaRPr lang="en-US" sz="3400" dirty="0">
              <a:solidFill>
                <a:srgbClr val="CBCCCE"/>
              </a:solidFill>
              <a:latin typeface="Georgia" panose="02040502050405020303" charset="0"/>
              <a:ea typeface="Instrument Sans Semi Bold" pitchFamily="34" charset="-122"/>
              <a:cs typeface="Georgia" panose="02040502050405020303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3C3838"/>
            </a:solidFill>
            <a:prstDash val="solid"/>
          </a:ln>
        </p:spPr>
      </p:sp>
      <p:sp>
        <p:nvSpPr>
          <p:cNvPr id="9" name="Text 0"/>
          <p:cNvSpPr/>
          <p:nvPr/>
        </p:nvSpPr>
        <p:spPr>
          <a:xfrm>
            <a:off x="6813590" y="3890486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r">
              <a:lnSpc>
                <a:spcPts val="5550"/>
              </a:lnSpc>
              <a:buNone/>
            </a:pPr>
            <a:r>
              <a:rPr lang="en-US" altLang="en-US" sz="3200" dirty="0">
                <a:solidFill>
                  <a:schemeClr val="bg1">
                    <a:lumMod val="95000"/>
                  </a:schemeClr>
                </a:solidFill>
                <a:latin typeface="Georgia" panose="02040502050405020303" charset="0"/>
                <a:ea typeface="Instrument Sans Semi Bold" pitchFamily="34" charset="-122"/>
                <a:cs typeface="Georgia" panose="02040502050405020303" charset="0"/>
              </a:rPr>
              <a:t>Presentation by Group IV</a:t>
            </a:r>
            <a:endParaRPr lang="en-US" altLang="en-US" sz="3200" dirty="0">
              <a:solidFill>
                <a:schemeClr val="bg1">
                  <a:lumMod val="95000"/>
                </a:schemeClr>
              </a:solidFill>
              <a:latin typeface="Georgia" panose="02040502050405020303" charset="0"/>
              <a:ea typeface="Instrument Sans Semi Bold" pitchFamily="34" charset="-122"/>
              <a:cs typeface="Georgia" panose="02040502050405020303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5624195" y="6878320"/>
            <a:ext cx="6822440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altLang="zh-CN" sz="2400">
                <a:solidFill>
                  <a:schemeClr val="accent1"/>
                </a:solidFill>
                <a:latin typeface="Georgia" panose="02040502050405020303" charset="0"/>
                <a:ea typeface="Trebuchet MS" panose="020B0603020202020204"/>
                <a:cs typeface="Georgia" panose="02040502050405020303" charset="0"/>
              </a:rPr>
              <a:t>Course Instructor: Dr. NKEMENI VALERY</a:t>
            </a:r>
            <a:endParaRPr lang="en-US" altLang="zh-CN" sz="2400">
              <a:solidFill>
                <a:schemeClr val="accent1"/>
              </a:solidFill>
              <a:latin typeface="Georgia" panose="02040502050405020303" charset="0"/>
              <a:ea typeface="Trebuchet MS" panose="020B0603020202020204"/>
              <a:cs typeface="Georgia" panose="02040502050405020303" charset="0"/>
            </a:endParaRPr>
          </a:p>
        </p:txBody>
      </p:sp>
      <p:sp>
        <p:nvSpPr>
          <p:cNvPr id="11" name="Text 0"/>
          <p:cNvSpPr/>
          <p:nvPr/>
        </p:nvSpPr>
        <p:spPr>
          <a:xfrm>
            <a:off x="5365115" y="903605"/>
            <a:ext cx="9068435" cy="141732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r">
              <a:lnSpc>
                <a:spcPts val="5550"/>
              </a:lnSpc>
              <a:buNone/>
            </a:pPr>
            <a:r>
              <a:rPr lang="" altLang="en-US" sz="4450" dirty="0">
                <a:solidFill>
                  <a:srgbClr val="CBCCCE"/>
                </a:solidFill>
                <a:latin typeface="Georgia" panose="02040502050405020303" charset="0"/>
                <a:ea typeface="Instrument Sans Semi Bold" pitchFamily="34" charset="-122"/>
                <a:cs typeface="Georgia" panose="02040502050405020303" charset="0"/>
              </a:rPr>
              <a:t>Requirments Gathering and </a:t>
            </a:r>
            <a:endParaRPr lang="" altLang="en-US" sz="4450" dirty="0">
              <a:solidFill>
                <a:srgbClr val="CBCCCE"/>
              </a:solidFill>
              <a:latin typeface="Georgia" panose="02040502050405020303" charset="0"/>
              <a:ea typeface="Instrument Sans Semi Bold" pitchFamily="34" charset="-122"/>
              <a:cs typeface="Georgia" panose="02040502050405020303" charset="0"/>
            </a:endParaRPr>
          </a:p>
          <a:p>
            <a:pPr marL="0" indent="0" algn="r">
              <a:lnSpc>
                <a:spcPts val="5550"/>
              </a:lnSpc>
              <a:buNone/>
            </a:pPr>
            <a:r>
              <a:rPr lang="" altLang="en-US" sz="4450" dirty="0">
                <a:solidFill>
                  <a:srgbClr val="CBCCCE"/>
                </a:solidFill>
                <a:latin typeface="Georgia" panose="02040502050405020303" charset="0"/>
                <a:ea typeface="Instrument Sans Semi Bold" pitchFamily="34" charset="-122"/>
                <a:cs typeface="Georgia" panose="02040502050405020303" charset="0"/>
              </a:rPr>
              <a:t>Stake holder Analysis</a:t>
            </a:r>
            <a:endParaRPr lang="" altLang="en-US" sz="4450" dirty="0">
              <a:solidFill>
                <a:srgbClr val="CBCCCE"/>
              </a:solidFill>
              <a:latin typeface="Georgia" panose="02040502050405020303" charset="0"/>
              <a:ea typeface="Instrument Sans Semi Bold" pitchFamily="34" charset="-122"/>
              <a:cs typeface="Georgia" panose="02040502050405020303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3665" y="7597775"/>
            <a:ext cx="1816100" cy="6210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" name="Picture 17" descr="chart_page29_0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515225" cy="37782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6015" y="7125970"/>
            <a:ext cx="2064385" cy="1100455"/>
          </a:xfrm>
          <a:prstGeom prst="rect">
            <a:avLst/>
          </a:prstGeom>
        </p:spPr>
      </p:pic>
      <p:pic>
        <p:nvPicPr>
          <p:cNvPr id="15" name="Picture 14" descr="chart_page30_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005" y="3773170"/>
            <a:ext cx="8577580" cy="44526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chart_page28_2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8450" y="1064260"/>
            <a:ext cx="10881360" cy="55638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4300" y="7607300"/>
            <a:ext cx="18161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018" y="117713"/>
            <a:ext cx="4288155" cy="4787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Collection Insights</a:t>
            </a:r>
            <a:endParaRPr lang="en-US" sz="3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8043" y="117316"/>
            <a:ext cx="13558123" cy="740890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2178923" y="7600513"/>
            <a:ext cx="153114" cy="153114"/>
          </a:xfrm>
          <a:prstGeom prst="roundRect">
            <a:avLst>
              <a:gd name="adj" fmla="val 11944"/>
            </a:avLst>
          </a:prstGeom>
          <a:solidFill>
            <a:srgbClr val="424247"/>
          </a:solidFill>
        </p:spPr>
      </p:sp>
      <p:sp>
        <p:nvSpPr>
          <p:cNvPr id="5" name="Text 2"/>
          <p:cNvSpPr/>
          <p:nvPr/>
        </p:nvSpPr>
        <p:spPr>
          <a:xfrm>
            <a:off x="2392998" y="7600513"/>
            <a:ext cx="518755" cy="1531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Privacy</a:t>
            </a:r>
            <a:endParaRPr lang="en-US" sz="1200" dirty="0"/>
          </a:p>
        </p:txBody>
      </p:sp>
      <p:sp>
        <p:nvSpPr>
          <p:cNvPr id="6" name="Shape 3"/>
          <p:cNvSpPr/>
          <p:nvPr/>
        </p:nvSpPr>
        <p:spPr>
          <a:xfrm>
            <a:off x="3943787" y="7600513"/>
            <a:ext cx="153114" cy="153114"/>
          </a:xfrm>
          <a:prstGeom prst="roundRect">
            <a:avLst>
              <a:gd name="adj" fmla="val 11944"/>
            </a:avLst>
          </a:prstGeom>
          <a:solidFill>
            <a:srgbClr val="64646B"/>
          </a:solidFill>
        </p:spPr>
      </p:sp>
      <p:sp>
        <p:nvSpPr>
          <p:cNvPr id="7" name="Text 4"/>
          <p:cNvSpPr/>
          <p:nvPr/>
        </p:nvSpPr>
        <p:spPr>
          <a:xfrm>
            <a:off x="4157861" y="7600513"/>
            <a:ext cx="616387" cy="1531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Usability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6647934" y="7600513"/>
            <a:ext cx="153114" cy="153114"/>
          </a:xfrm>
          <a:prstGeom prst="roundRect">
            <a:avLst>
              <a:gd name="adj" fmla="val 11944"/>
            </a:avLst>
          </a:prstGeom>
          <a:solidFill>
            <a:srgbClr val="86868F"/>
          </a:solidFill>
        </p:spPr>
      </p:sp>
      <p:sp>
        <p:nvSpPr>
          <p:cNvPr id="9" name="Text 6"/>
          <p:cNvSpPr/>
          <p:nvPr/>
        </p:nvSpPr>
        <p:spPr>
          <a:xfrm>
            <a:off x="6862008" y="7600513"/>
            <a:ext cx="692229" cy="1531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Reliability</a:t>
            </a:r>
            <a:endParaRPr lang="en-US" sz="1200" dirty="0"/>
          </a:p>
        </p:txBody>
      </p:sp>
      <p:sp>
        <p:nvSpPr>
          <p:cNvPr id="10" name="Shape 7"/>
          <p:cNvSpPr/>
          <p:nvPr/>
        </p:nvSpPr>
        <p:spPr>
          <a:xfrm>
            <a:off x="9030137" y="7600513"/>
            <a:ext cx="153114" cy="153114"/>
          </a:xfrm>
          <a:prstGeom prst="roundRect">
            <a:avLst>
              <a:gd name="adj" fmla="val 11944"/>
            </a:avLst>
          </a:prstGeom>
          <a:solidFill>
            <a:srgbClr val="AAAAB0"/>
          </a:solidFill>
        </p:spPr>
      </p:sp>
      <p:sp>
        <p:nvSpPr>
          <p:cNvPr id="11" name="Text 8"/>
          <p:cNvSpPr/>
          <p:nvPr/>
        </p:nvSpPr>
        <p:spPr>
          <a:xfrm>
            <a:off x="9244211" y="7600513"/>
            <a:ext cx="1412200" cy="1531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Parent Notifications</a:t>
            </a:r>
            <a:endParaRPr lang="en-US" sz="1200" dirty="0"/>
          </a:p>
        </p:txBody>
      </p:sp>
      <p:sp>
        <p:nvSpPr>
          <p:cNvPr id="12" name="Shape 9"/>
          <p:cNvSpPr/>
          <p:nvPr/>
        </p:nvSpPr>
        <p:spPr>
          <a:xfrm>
            <a:off x="11290538" y="7600513"/>
            <a:ext cx="153114" cy="153114"/>
          </a:xfrm>
          <a:prstGeom prst="roundRect">
            <a:avLst>
              <a:gd name="adj" fmla="val 11944"/>
            </a:avLst>
          </a:prstGeom>
          <a:solidFill>
            <a:srgbClr val="CECED1"/>
          </a:solidFill>
        </p:spPr>
      </p:sp>
      <p:sp>
        <p:nvSpPr>
          <p:cNvPr id="13" name="Text 10"/>
          <p:cNvSpPr/>
          <p:nvPr/>
        </p:nvSpPr>
        <p:spPr>
          <a:xfrm>
            <a:off x="11504613" y="7600513"/>
            <a:ext cx="419338" cy="1531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Other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536138" y="8971121"/>
            <a:ext cx="13558123" cy="2451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Survey results showed privacy concerns as the top issue, followed by usability and reliability. Many students expressed reluctance about parent notifications.</a:t>
            </a:r>
            <a:endParaRPr lang="en-US" sz="1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2390" y="7597775"/>
            <a:ext cx="1816100" cy="6210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3635" y="748070"/>
            <a:ext cx="5983605" cy="6581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User Reluctance Factors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23635" y="1959054"/>
            <a:ext cx="473869" cy="473869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633" y="1998524"/>
            <a:ext cx="315873" cy="39493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08125" y="1959054"/>
            <a:ext cx="2632948" cy="3289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Privacy Concerns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6908125" y="2414349"/>
            <a:ext cx="6985040" cy="6738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Many students expressed worry about the storage of facial recognition data.</a:t>
            </a:r>
            <a:endParaRPr lang="en-US" sz="1650" dirty="0"/>
          </a:p>
        </p:txBody>
      </p:sp>
      <p:sp>
        <p:nvSpPr>
          <p:cNvPr id="8" name="Shape 4"/>
          <p:cNvSpPr/>
          <p:nvPr/>
        </p:nvSpPr>
        <p:spPr>
          <a:xfrm>
            <a:off x="6223635" y="3535799"/>
            <a:ext cx="473869" cy="473869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633" y="3575268"/>
            <a:ext cx="315873" cy="39493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908125" y="3535799"/>
            <a:ext cx="2632948" cy="3289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GPS Tracking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6908125" y="3991094"/>
            <a:ext cx="6985040" cy="6738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Mixed responses about geo-location tracking, with some viewing it as intrusive.</a:t>
            </a:r>
            <a:endParaRPr lang="en-US" sz="1650" dirty="0"/>
          </a:p>
        </p:txBody>
      </p:sp>
      <p:sp>
        <p:nvSpPr>
          <p:cNvPr id="12" name="Shape 7"/>
          <p:cNvSpPr/>
          <p:nvPr/>
        </p:nvSpPr>
        <p:spPr>
          <a:xfrm>
            <a:off x="6223635" y="5112544"/>
            <a:ext cx="473869" cy="473869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633" y="5152013"/>
            <a:ext cx="315873" cy="39493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908125" y="5112544"/>
            <a:ext cx="2632948" cy="3289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Parent Notifications</a:t>
            </a:r>
            <a:endParaRPr lang="en-US" sz="2050" dirty="0"/>
          </a:p>
        </p:txBody>
      </p:sp>
      <p:sp>
        <p:nvSpPr>
          <p:cNvPr id="15" name="Text 9"/>
          <p:cNvSpPr/>
          <p:nvPr/>
        </p:nvSpPr>
        <p:spPr>
          <a:xfrm>
            <a:off x="6908125" y="5567839"/>
            <a:ext cx="6985040" cy="6738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Notable portion uncomfortable with attendance being reported to parents.</a:t>
            </a:r>
            <a:endParaRPr lang="en-US" sz="1650" dirty="0"/>
          </a:p>
        </p:txBody>
      </p:sp>
      <p:sp>
        <p:nvSpPr>
          <p:cNvPr id="16" name="Shape 10"/>
          <p:cNvSpPr/>
          <p:nvPr/>
        </p:nvSpPr>
        <p:spPr>
          <a:xfrm>
            <a:off x="6223635" y="6689288"/>
            <a:ext cx="473869" cy="473869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633" y="6728758"/>
            <a:ext cx="315873" cy="39493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908125" y="6689288"/>
            <a:ext cx="2632948" cy="3289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System Reliability</a:t>
            </a:r>
            <a:endParaRPr lang="en-US" sz="2050" dirty="0"/>
          </a:p>
        </p:txBody>
      </p:sp>
      <p:sp>
        <p:nvSpPr>
          <p:cNvPr id="19" name="Text 12"/>
          <p:cNvSpPr/>
          <p:nvPr/>
        </p:nvSpPr>
        <p:spPr>
          <a:xfrm>
            <a:off x="6908125" y="7144583"/>
            <a:ext cx="6985040" cy="3369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Doubts about accuracy of facial recognition in various environments.</a:t>
            </a:r>
            <a:endParaRPr lang="en-US" sz="165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13665" y="7597775"/>
            <a:ext cx="1816100" cy="6210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9617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Mitigation Strategies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12025"/>
            <a:ext cx="1630323" cy="1306949"/>
          </a:xfrm>
          <a:prstGeom prst="roundRect">
            <a:avLst>
              <a:gd name="adj" fmla="val 728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9467" y="2366129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50927" y="2138839"/>
            <a:ext cx="3586996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Enhanced Privacy Controls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2650927" y="2629257"/>
            <a:ext cx="539365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Encrypt data and show clear privacy policies in-app.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2537460" y="3203734"/>
            <a:ext cx="11185803" cy="15240"/>
          </a:xfrm>
          <a:prstGeom prst="roundRect">
            <a:avLst>
              <a:gd name="adj" fmla="val 625116"/>
            </a:avLst>
          </a:prstGeom>
          <a:solidFill>
            <a:srgbClr val="56565B"/>
          </a:solidFill>
        </p:spPr>
      </p:sp>
      <p:sp>
        <p:nvSpPr>
          <p:cNvPr id="8" name="Shape 5"/>
          <p:cNvSpPr/>
          <p:nvPr/>
        </p:nvSpPr>
        <p:spPr>
          <a:xfrm>
            <a:off x="793790" y="3332321"/>
            <a:ext cx="3260646" cy="1306949"/>
          </a:xfrm>
          <a:prstGeom prst="roundRect">
            <a:avLst>
              <a:gd name="adj" fmla="val 728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569" y="3786426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281249" y="3559135"/>
            <a:ext cx="327945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Consent-Based Tracking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4281249" y="4049554"/>
            <a:ext cx="446412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Limit GPS tracking to check-in events only.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4167783" y="4624030"/>
            <a:ext cx="9555480" cy="15240"/>
          </a:xfrm>
          <a:prstGeom prst="roundRect">
            <a:avLst>
              <a:gd name="adj" fmla="val 625116"/>
            </a:avLst>
          </a:prstGeom>
          <a:solidFill>
            <a:srgbClr val="56565B"/>
          </a:solidFill>
        </p:spPr>
      </p:sp>
      <p:sp>
        <p:nvSpPr>
          <p:cNvPr id="13" name="Shape 9"/>
          <p:cNvSpPr/>
          <p:nvPr/>
        </p:nvSpPr>
        <p:spPr>
          <a:xfrm>
            <a:off x="793790" y="4752618"/>
            <a:ext cx="4890968" cy="1306949"/>
          </a:xfrm>
          <a:prstGeom prst="roundRect">
            <a:avLst>
              <a:gd name="adj" fmla="val 728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90" y="5206722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911572" y="4979432"/>
            <a:ext cx="2919651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Optional Notifications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5911572" y="5469850"/>
            <a:ext cx="459533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Make parental notifications user-controlled.</a:t>
            </a:r>
            <a:endParaRPr lang="en-US" sz="1750" dirty="0"/>
          </a:p>
        </p:txBody>
      </p:sp>
      <p:sp>
        <p:nvSpPr>
          <p:cNvPr id="17" name="Shape 12"/>
          <p:cNvSpPr/>
          <p:nvPr/>
        </p:nvSpPr>
        <p:spPr>
          <a:xfrm>
            <a:off x="5798106" y="6044327"/>
            <a:ext cx="7925157" cy="15240"/>
          </a:xfrm>
          <a:prstGeom prst="roundRect">
            <a:avLst>
              <a:gd name="adj" fmla="val 625116"/>
            </a:avLst>
          </a:prstGeom>
          <a:solidFill>
            <a:srgbClr val="56565B"/>
          </a:solidFill>
        </p:spPr>
      </p:sp>
      <p:sp>
        <p:nvSpPr>
          <p:cNvPr id="18" name="Shape 13"/>
          <p:cNvSpPr/>
          <p:nvPr/>
        </p:nvSpPr>
        <p:spPr>
          <a:xfrm>
            <a:off x="793790" y="6172914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011" y="6627019"/>
            <a:ext cx="318968" cy="398621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542014" y="639972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Backup Features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542014" y="6890147"/>
            <a:ext cx="558986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Include manual override options for technical failures.</a:t>
            </a:r>
            <a:endParaRPr lang="en-US" sz="175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3665" y="7597775"/>
            <a:ext cx="1816100" cy="6210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9114" y="599242"/>
            <a:ext cx="6438900" cy="6810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Functional Requirements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6494264" y="1607106"/>
            <a:ext cx="30480" cy="6025396"/>
          </a:xfrm>
          <a:prstGeom prst="roundRect">
            <a:avLst>
              <a:gd name="adj" fmla="val 300324"/>
            </a:avLst>
          </a:prstGeom>
          <a:solidFill>
            <a:srgbClr val="56565B"/>
          </a:solidFill>
        </p:spPr>
      </p:sp>
      <p:sp>
        <p:nvSpPr>
          <p:cNvPr id="5" name="Shape 2"/>
          <p:cNvSpPr/>
          <p:nvPr/>
        </p:nvSpPr>
        <p:spPr>
          <a:xfrm>
            <a:off x="6708934" y="2082165"/>
            <a:ext cx="653772" cy="30480"/>
          </a:xfrm>
          <a:prstGeom prst="roundRect">
            <a:avLst>
              <a:gd name="adj" fmla="val 300324"/>
            </a:avLst>
          </a:prstGeom>
          <a:solidFill>
            <a:srgbClr val="56565B"/>
          </a:solidFill>
        </p:spPr>
      </p:sp>
      <p:sp>
        <p:nvSpPr>
          <p:cNvPr id="6" name="Shape 3"/>
          <p:cNvSpPr/>
          <p:nvPr/>
        </p:nvSpPr>
        <p:spPr>
          <a:xfrm>
            <a:off x="6249114" y="1852255"/>
            <a:ext cx="490299" cy="490299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851" y="1893094"/>
            <a:ext cx="326827" cy="40862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84043" y="1824990"/>
            <a:ext cx="3043238" cy="3405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User Registration/Login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7584043" y="2296239"/>
            <a:ext cx="6283643" cy="3487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Secure login and registration for students and instructors.</a:t>
            </a:r>
            <a:endParaRPr lang="en-US" sz="1700" dirty="0"/>
          </a:p>
        </p:txBody>
      </p:sp>
      <p:sp>
        <p:nvSpPr>
          <p:cNvPr id="10" name="Shape 6"/>
          <p:cNvSpPr/>
          <p:nvPr/>
        </p:nvSpPr>
        <p:spPr>
          <a:xfrm>
            <a:off x="6708934" y="3555802"/>
            <a:ext cx="653772" cy="30480"/>
          </a:xfrm>
          <a:prstGeom prst="roundRect">
            <a:avLst>
              <a:gd name="adj" fmla="val 300324"/>
            </a:avLst>
          </a:prstGeom>
          <a:solidFill>
            <a:srgbClr val="56565B"/>
          </a:solidFill>
        </p:spPr>
      </p:sp>
      <p:sp>
        <p:nvSpPr>
          <p:cNvPr id="11" name="Shape 7"/>
          <p:cNvSpPr/>
          <p:nvPr/>
        </p:nvSpPr>
        <p:spPr>
          <a:xfrm>
            <a:off x="6249114" y="3325892"/>
            <a:ext cx="490299" cy="490299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851" y="3366730"/>
            <a:ext cx="326827" cy="40862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584043" y="3298627"/>
            <a:ext cx="3563779" cy="3405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Facial Recognition Check-in</a:t>
            </a:r>
            <a:endParaRPr lang="en-US" sz="2100" dirty="0"/>
          </a:p>
        </p:txBody>
      </p:sp>
      <p:sp>
        <p:nvSpPr>
          <p:cNvPr id="14" name="Text 9"/>
          <p:cNvSpPr/>
          <p:nvPr/>
        </p:nvSpPr>
        <p:spPr>
          <a:xfrm>
            <a:off x="7584043" y="3769876"/>
            <a:ext cx="6283643" cy="6974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Students check-in by scanning their face via their phone's camera.</a:t>
            </a:r>
            <a:endParaRPr lang="en-US" sz="1700" dirty="0"/>
          </a:p>
        </p:txBody>
      </p:sp>
      <p:sp>
        <p:nvSpPr>
          <p:cNvPr id="15" name="Shape 10"/>
          <p:cNvSpPr/>
          <p:nvPr/>
        </p:nvSpPr>
        <p:spPr>
          <a:xfrm>
            <a:off x="6708934" y="5378172"/>
            <a:ext cx="653772" cy="30480"/>
          </a:xfrm>
          <a:prstGeom prst="roundRect">
            <a:avLst>
              <a:gd name="adj" fmla="val 300324"/>
            </a:avLst>
          </a:prstGeom>
          <a:solidFill>
            <a:srgbClr val="56565B"/>
          </a:solidFill>
        </p:spPr>
      </p:sp>
      <p:sp>
        <p:nvSpPr>
          <p:cNvPr id="16" name="Shape 11"/>
          <p:cNvSpPr/>
          <p:nvPr/>
        </p:nvSpPr>
        <p:spPr>
          <a:xfrm>
            <a:off x="6249114" y="5148263"/>
            <a:ext cx="490299" cy="490299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851" y="5189101"/>
            <a:ext cx="326827" cy="40862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584043" y="5120997"/>
            <a:ext cx="3148608" cy="3405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Geo-fencing Verification</a:t>
            </a:r>
            <a:endParaRPr lang="en-US" sz="2100" dirty="0"/>
          </a:p>
        </p:txBody>
      </p:sp>
      <p:sp>
        <p:nvSpPr>
          <p:cNvPr id="19" name="Text 13"/>
          <p:cNvSpPr/>
          <p:nvPr/>
        </p:nvSpPr>
        <p:spPr>
          <a:xfrm>
            <a:off x="7584043" y="5592247"/>
            <a:ext cx="6283643" cy="3487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Attendance valid only if user is within the classroom zone.</a:t>
            </a:r>
            <a:endParaRPr lang="en-US" sz="1700" dirty="0"/>
          </a:p>
        </p:txBody>
      </p:sp>
      <p:sp>
        <p:nvSpPr>
          <p:cNvPr id="20" name="Shape 14"/>
          <p:cNvSpPr/>
          <p:nvPr/>
        </p:nvSpPr>
        <p:spPr>
          <a:xfrm>
            <a:off x="6708934" y="6851809"/>
            <a:ext cx="653772" cy="30480"/>
          </a:xfrm>
          <a:prstGeom prst="roundRect">
            <a:avLst>
              <a:gd name="adj" fmla="val 300324"/>
            </a:avLst>
          </a:prstGeom>
          <a:solidFill>
            <a:srgbClr val="56565B"/>
          </a:solidFill>
        </p:spPr>
      </p:sp>
      <p:sp>
        <p:nvSpPr>
          <p:cNvPr id="21" name="Shape 15"/>
          <p:cNvSpPr/>
          <p:nvPr/>
        </p:nvSpPr>
        <p:spPr>
          <a:xfrm>
            <a:off x="6249114" y="6621899"/>
            <a:ext cx="490299" cy="490299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851" y="6662738"/>
            <a:ext cx="326827" cy="408623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584043" y="6594634"/>
            <a:ext cx="3519964" cy="3405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Real-time Attendance View</a:t>
            </a:r>
            <a:endParaRPr lang="en-US" sz="2100" dirty="0"/>
          </a:p>
        </p:txBody>
      </p:sp>
      <p:sp>
        <p:nvSpPr>
          <p:cNvPr id="24" name="Text 17"/>
          <p:cNvSpPr/>
          <p:nvPr/>
        </p:nvSpPr>
        <p:spPr>
          <a:xfrm>
            <a:off x="7584043" y="7065883"/>
            <a:ext cx="6283643" cy="3487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Instructors can view and track attendance in real-time.</a:t>
            </a:r>
            <a:endParaRPr lang="en-US" sz="17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13665" y="7597775"/>
            <a:ext cx="1816100" cy="6210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2232" y="560308"/>
            <a:ext cx="7226856" cy="6360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Non-Functional Requirements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9944" y="1603296"/>
            <a:ext cx="1307306" cy="117252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484" y="2156103"/>
            <a:ext cx="286107" cy="3576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870728" y="1806773"/>
            <a:ext cx="2544008" cy="3180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Speed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4870728" y="2246828"/>
            <a:ext cx="3239929" cy="3255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Check-in process under 5 seconds</a:t>
            </a: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>
            <a:off x="4718090" y="2791658"/>
            <a:ext cx="9149239" cy="11430"/>
          </a:xfrm>
          <a:prstGeom prst="roundRect">
            <a:avLst>
              <a:gd name="adj" fmla="val 747870"/>
            </a:avLst>
          </a:prstGeom>
          <a:solidFill>
            <a:srgbClr val="56565B"/>
          </a:solidFill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291" y="2826663"/>
            <a:ext cx="2614732" cy="1172528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484" y="3234095"/>
            <a:ext cx="286107" cy="35766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524500" y="3030141"/>
            <a:ext cx="2544008" cy="3180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Privacy</a:t>
            </a:r>
            <a:endParaRPr lang="en-US" sz="2000" dirty="0"/>
          </a:p>
        </p:txBody>
      </p:sp>
      <p:sp>
        <p:nvSpPr>
          <p:cNvPr id="11" name="Text 5"/>
          <p:cNvSpPr/>
          <p:nvPr/>
        </p:nvSpPr>
        <p:spPr>
          <a:xfrm>
            <a:off x="5524500" y="3470196"/>
            <a:ext cx="2893219" cy="3255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Secure storage and encryption</a:t>
            </a:r>
            <a:endParaRPr lang="en-US" sz="1600" dirty="0"/>
          </a:p>
        </p:txBody>
      </p:sp>
      <p:sp>
        <p:nvSpPr>
          <p:cNvPr id="12" name="Shape 6"/>
          <p:cNvSpPr/>
          <p:nvPr/>
        </p:nvSpPr>
        <p:spPr>
          <a:xfrm>
            <a:off x="5371862" y="4015026"/>
            <a:ext cx="8495467" cy="11430"/>
          </a:xfrm>
          <a:prstGeom prst="roundRect">
            <a:avLst>
              <a:gd name="adj" fmla="val 747870"/>
            </a:avLst>
          </a:prstGeom>
          <a:solidFill>
            <a:srgbClr val="56565B"/>
          </a:solidFill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2518" y="4050030"/>
            <a:ext cx="3922157" cy="117252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0484" y="4457462"/>
            <a:ext cx="286107" cy="35766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178153" y="4253508"/>
            <a:ext cx="2544008" cy="3180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Compatibility</a:t>
            </a:r>
            <a:endParaRPr lang="en-US" sz="2000" dirty="0"/>
          </a:p>
        </p:txBody>
      </p:sp>
      <p:sp>
        <p:nvSpPr>
          <p:cNvPr id="16" name="Text 8"/>
          <p:cNvSpPr/>
          <p:nvPr/>
        </p:nvSpPr>
        <p:spPr>
          <a:xfrm>
            <a:off x="6178153" y="4693563"/>
            <a:ext cx="2623185" cy="3255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Works on Android (and iOS)</a:t>
            </a:r>
            <a:endParaRPr lang="en-US" sz="1600" dirty="0"/>
          </a:p>
        </p:txBody>
      </p:sp>
      <p:sp>
        <p:nvSpPr>
          <p:cNvPr id="17" name="Shape 9"/>
          <p:cNvSpPr/>
          <p:nvPr/>
        </p:nvSpPr>
        <p:spPr>
          <a:xfrm>
            <a:off x="6025515" y="5238393"/>
            <a:ext cx="7841813" cy="11430"/>
          </a:xfrm>
          <a:prstGeom prst="roundRect">
            <a:avLst>
              <a:gd name="adj" fmla="val 747870"/>
            </a:avLst>
          </a:prstGeom>
          <a:solidFill>
            <a:srgbClr val="56565B"/>
          </a:solidFill>
        </p:spPr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8865" y="5273397"/>
            <a:ext cx="5229463" cy="1172528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0484" y="5680829"/>
            <a:ext cx="286107" cy="357664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6831806" y="5476875"/>
            <a:ext cx="2544008" cy="3180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Availability</a:t>
            </a:r>
            <a:endParaRPr lang="en-US" sz="2000" dirty="0"/>
          </a:p>
        </p:txBody>
      </p:sp>
      <p:sp>
        <p:nvSpPr>
          <p:cNvPr id="21" name="Text 11"/>
          <p:cNvSpPr/>
          <p:nvPr/>
        </p:nvSpPr>
        <p:spPr>
          <a:xfrm>
            <a:off x="6831806" y="5916930"/>
            <a:ext cx="3034784" cy="3255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99% uptime during school hours</a:t>
            </a:r>
            <a:endParaRPr lang="en-US" sz="1600" dirty="0"/>
          </a:p>
        </p:txBody>
      </p:sp>
      <p:sp>
        <p:nvSpPr>
          <p:cNvPr id="22" name="Shape 12"/>
          <p:cNvSpPr/>
          <p:nvPr/>
        </p:nvSpPr>
        <p:spPr>
          <a:xfrm>
            <a:off x="6679168" y="6461760"/>
            <a:ext cx="7188160" cy="11430"/>
          </a:xfrm>
          <a:prstGeom prst="roundRect">
            <a:avLst>
              <a:gd name="adj" fmla="val 747870"/>
            </a:avLst>
          </a:prstGeom>
          <a:solidFill>
            <a:srgbClr val="56565B"/>
          </a:solidFill>
        </p:spPr>
      </p:sp>
      <p:pic>
        <p:nvPicPr>
          <p:cNvPr id="23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5212" y="6496764"/>
            <a:ext cx="6536888" cy="1172528"/>
          </a:xfrm>
          <a:prstGeom prst="rect">
            <a:avLst/>
          </a:prstGeom>
        </p:spPr>
      </p:pic>
      <p:pic>
        <p:nvPicPr>
          <p:cNvPr id="24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70484" y="6904196"/>
            <a:ext cx="286107" cy="357664"/>
          </a:xfrm>
          <a:prstGeom prst="rect">
            <a:avLst/>
          </a:prstGeom>
        </p:spPr>
      </p:pic>
      <p:sp>
        <p:nvSpPr>
          <p:cNvPr id="25" name="Text 13"/>
          <p:cNvSpPr/>
          <p:nvPr/>
        </p:nvSpPr>
        <p:spPr>
          <a:xfrm>
            <a:off x="7485578" y="6700242"/>
            <a:ext cx="2544008" cy="3180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Usability</a:t>
            </a:r>
            <a:endParaRPr lang="en-US" sz="2000" dirty="0"/>
          </a:p>
        </p:txBody>
      </p:sp>
      <p:sp>
        <p:nvSpPr>
          <p:cNvPr id="26" name="Text 14"/>
          <p:cNvSpPr/>
          <p:nvPr/>
        </p:nvSpPr>
        <p:spPr>
          <a:xfrm>
            <a:off x="7485578" y="7140297"/>
            <a:ext cx="2767489" cy="3255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Intuitive interface for all users</a:t>
            </a:r>
            <a:endParaRPr lang="en-US" sz="16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13665" y="7597775"/>
            <a:ext cx="1816100" cy="62103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/>
        </p:nvSpPr>
        <p:spPr>
          <a:xfrm>
            <a:off x="6517005" y="632555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/>
        </p:txBody>
      </p:sp>
      <p:sp>
        <p:nvSpPr>
          <p:cNvPr id="4" name="Text Box 3"/>
          <p:cNvSpPr txBox="1"/>
          <p:nvPr/>
        </p:nvSpPr>
        <p:spPr>
          <a:xfrm>
            <a:off x="3270885" y="355600"/>
            <a:ext cx="7315200" cy="802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l">
              <a:lnSpc>
                <a:spcPts val="5550"/>
              </a:lnSpc>
              <a:buNone/>
            </a:pPr>
            <a:r>
              <a:rPr lang="en-US" altLang="en-GB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  <a:sym typeface="+mn-ea"/>
              </a:rPr>
              <a:t>Technical Requirements</a:t>
            </a:r>
            <a:endParaRPr lang="en-US" altLang="en-GB" sz="4450" dirty="0">
              <a:solidFill>
                <a:srgbClr val="CBCCCE"/>
              </a:solidFill>
              <a:latin typeface="Instrument Sans Semi Bold" pitchFamily="34" charset="0"/>
              <a:ea typeface="Instrument Sans Semi Bold" pitchFamily="34" charset="-122"/>
              <a:cs typeface="Instrument Sans Semi Bold" pitchFamily="34" charset="-120"/>
              <a:sym typeface="+mn-ea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1620" y="1039495"/>
            <a:ext cx="4584700" cy="3550920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sz="3000">
                <a:solidFill>
                  <a:schemeClr val="bg1"/>
                </a:solidFill>
                <a:latin typeface="Bell MT" panose="02020503060305020303" charset="0"/>
                <a:cs typeface="Bell MT" panose="02020503060305020303" charset="0"/>
                <a:sym typeface="+mn-ea"/>
              </a:rPr>
              <a:t>Integration with GPS and facial recognition API</a:t>
            </a:r>
            <a:endParaRPr lang="en-GB" altLang="en-US" sz="3000">
              <a:latin typeface="Bell MT" panose="02020503060305020303" charset="0"/>
              <a:cs typeface="Bell MT" panose="02020503060305020303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055100" y="1158240"/>
            <a:ext cx="5401310" cy="308927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sz="3500">
                <a:sym typeface="+mn-ea"/>
              </a:rPr>
              <a:t>Secure authentication (optional 2FA)</a:t>
            </a:r>
            <a:endParaRPr lang="en-GB" altLang="en-US" sz="3500"/>
          </a:p>
        </p:txBody>
      </p:sp>
      <p:sp>
        <p:nvSpPr>
          <p:cNvPr id="9" name="Rounded Rectangle 8"/>
          <p:cNvSpPr/>
          <p:nvPr/>
        </p:nvSpPr>
        <p:spPr>
          <a:xfrm>
            <a:off x="7875270" y="4681855"/>
            <a:ext cx="4462780" cy="3275330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GB" sz="3500">
                <a:solidFill>
                  <a:schemeClr val="tx1"/>
                </a:solidFill>
              </a:rPr>
              <a:t>REST API for mobile-backend communication</a:t>
            </a:r>
            <a:endParaRPr lang="en-US" altLang="en-GB" sz="350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848610" y="4590415"/>
            <a:ext cx="4376420" cy="3457575"/>
          </a:xfrm>
          <a:prstGeom prst="roundRect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sz="3500">
                <a:sym typeface="+mn-ea"/>
              </a:rPr>
              <a:t>Cloud database</a:t>
            </a:r>
            <a:endParaRPr lang="en-GB" altLang="en-US" sz="3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Next Steps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System Modeling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 detailed technical designs based on gathered requirements.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Architecture Design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Develop the technical framework for the application.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Implementation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Build the system according to specifications.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Testing &amp; Validation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Ensure quality through comprehensive testing procedures.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14300" y="7597775"/>
            <a:ext cx="1816100" cy="62103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63070" y="7622540"/>
            <a:ext cx="2767330" cy="60706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59080" y="2339975"/>
            <a:ext cx="13834110" cy="24561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endParaRPr lang="" altLang="en-GB" sz="5000">
              <a:solidFill>
                <a:schemeClr val="accent2">
                  <a:lumMod val="40000"/>
                  <a:lumOff val="60000"/>
                </a:schemeClr>
              </a:solidFill>
              <a:latin typeface="Baskerville Old Face" panose="02020602080505020303" charset="0"/>
              <a:cs typeface="Baskerville Old Face" panose="02020602080505020303" charset="0"/>
            </a:endParaRPr>
          </a:p>
          <a:p>
            <a:pPr algn="ctr"/>
            <a:r>
              <a:rPr lang="" altLang="en-GB" sz="5000">
                <a:solidFill>
                  <a:schemeClr val="accent4"/>
                </a:solidFill>
                <a:latin typeface="Curlz MT" panose="04040404050702020202" charset="0"/>
                <a:cs typeface="Curlz MT" panose="04040404050702020202" charset="0"/>
              </a:rPr>
              <a:t>THANK YOU FOR YOUR KIND ATTENTION</a:t>
            </a:r>
            <a:endParaRPr lang="" altLang="en-GB" sz="5000">
              <a:solidFill>
                <a:schemeClr val="accent4"/>
              </a:solidFill>
              <a:latin typeface="Curlz MT" panose="04040404050702020202" charset="0"/>
              <a:cs typeface="Curlz MT" panose="04040404050702020202" charset="0"/>
            </a:endParaRPr>
          </a:p>
        </p:txBody>
      </p:sp>
      <p:sp>
        <p:nvSpPr>
          <p:cNvPr id="4" name="Chevron 3"/>
          <p:cNvSpPr/>
          <p:nvPr/>
        </p:nvSpPr>
        <p:spPr>
          <a:xfrm rot="5400000">
            <a:off x="11461115" y="401955"/>
            <a:ext cx="3119120" cy="2315210"/>
          </a:xfrm>
          <a:prstGeom prst="chevron">
            <a:avLst>
              <a:gd name="adj" fmla="val 26823"/>
            </a:avLst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/>
        </p:nvSpPr>
        <p:spPr>
          <a:xfrm>
            <a:off x="170815" y="462915"/>
            <a:ext cx="9535160" cy="1760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sz="7200">
                <a:solidFill>
                  <a:schemeClr val="bg1"/>
                </a:solidFill>
                <a:latin typeface="Bell MT" panose="02020503060305020303" charset="0"/>
                <a:cs typeface="Bell MT" panose="02020503060305020303" charset="0"/>
              </a:rPr>
              <a:t>Introduction</a:t>
            </a:r>
            <a:endParaRPr sz="7200">
              <a:solidFill>
                <a:schemeClr val="bg1"/>
              </a:solidFill>
              <a:latin typeface="Bell MT" panose="02020503060305020303" charset="0"/>
              <a:cs typeface="Bell MT" panose="02020503060305020303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/>
        </p:nvSpPr>
        <p:spPr>
          <a:xfrm>
            <a:off x="539115" y="1911350"/>
            <a:ext cx="8587740" cy="5680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solidFill>
                <a:schemeClr val="bg1"/>
              </a:solidFill>
            </a:endParaRPr>
          </a:p>
          <a:p>
            <a:endParaRPr>
              <a:solidFill>
                <a:schemeClr val="bg1"/>
              </a:solidFill>
              <a:latin typeface="Bell MT" panose="02020503060305020303" charset="0"/>
              <a:cs typeface="Bell MT" panose="02020503060305020303" charset="0"/>
            </a:endParaRPr>
          </a:p>
          <a:p>
            <a:r>
              <a:rPr>
                <a:solidFill>
                  <a:schemeClr val="bg1"/>
                </a:solidFill>
                <a:latin typeface="Bell MT" panose="02020503060305020303" charset="0"/>
                <a:cs typeface="Bell MT" panose="02020503060305020303" charset="0"/>
              </a:rPr>
              <a:t>Focus: Mobile-based attendance system using geo-fencing and facial recognition</a:t>
            </a:r>
            <a:endParaRPr>
              <a:solidFill>
                <a:schemeClr val="bg1"/>
              </a:solidFill>
              <a:latin typeface="Bell MT" panose="02020503060305020303" charset="0"/>
              <a:cs typeface="Bell MT" panose="02020503060305020303" charset="0"/>
            </a:endParaRPr>
          </a:p>
          <a:p>
            <a:r>
              <a:rPr>
                <a:solidFill>
                  <a:schemeClr val="bg1"/>
                </a:solidFill>
                <a:latin typeface="Bell MT" panose="02020503060305020303" charset="0"/>
                <a:cs typeface="Bell MT" panose="02020503060305020303" charset="0"/>
              </a:rPr>
              <a:t>Goal: Improve accuracy, prevent proxy attendance, and offer real-time tracking</a:t>
            </a:r>
            <a:endParaRPr>
              <a:solidFill>
                <a:schemeClr val="bg1"/>
              </a:solidFill>
              <a:latin typeface="Bell MT" panose="02020503060305020303" charset="0"/>
              <a:cs typeface="Bell MT" panose="02020503060305020303" charset="0"/>
            </a:endParaRPr>
          </a:p>
          <a:p>
            <a:r>
              <a:rPr>
                <a:solidFill>
                  <a:schemeClr val="bg1"/>
                </a:solidFill>
                <a:latin typeface="Bell MT" panose="02020503060305020303" charset="0"/>
                <a:cs typeface="Bell MT" panose="02020503060305020303" charset="0"/>
              </a:rPr>
              <a:t>Scope: Only the requirements gathering phase is covered</a:t>
            </a:r>
            <a:endParaRPr>
              <a:solidFill>
                <a:schemeClr val="bg1"/>
              </a:solidFill>
              <a:latin typeface="Bell MT" panose="02020503060305020303" charset="0"/>
              <a:cs typeface="Bell MT" panose="02020503060305020303" charset="0"/>
            </a:endParaRPr>
          </a:p>
          <a:p>
            <a:r>
              <a:rPr lang="en-US" altLang="en-GB">
                <a:solidFill>
                  <a:schemeClr val="bg1"/>
                </a:solidFill>
                <a:latin typeface="Bell MT" panose="02020503060305020303" charset="0"/>
                <a:cs typeface="Bell MT" panose="02020503060305020303" charset="0"/>
              </a:rPr>
              <a:t>Aim: Gather requirements for a secure, automated mobile attendance system</a:t>
            </a:r>
            <a:endParaRPr lang="en-US" altLang="en-GB">
              <a:solidFill>
                <a:schemeClr val="bg1"/>
              </a:solidFill>
              <a:latin typeface="Bell MT" panose="02020503060305020303" charset="0"/>
              <a:cs typeface="Bell MT" panose="02020503060305020303" charset="0"/>
            </a:endParaRPr>
          </a:p>
          <a:p>
            <a:endParaRPr lang="en-US" altLang="en-GB">
              <a:solidFill>
                <a:schemeClr val="bg1"/>
              </a:solidFill>
              <a:latin typeface="Bell MT" panose="02020503060305020303" charset="0"/>
              <a:cs typeface="Bell MT" panose="02020503060305020303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34925" y="7592060"/>
            <a:ext cx="1895475" cy="57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010" y="-154305"/>
            <a:ext cx="5025390" cy="83178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4539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Current Challenges in Attendance Tracking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3225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06669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Time-Consuming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557111"/>
            <a:ext cx="3195995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Manual sign-in sheets waste valuable class time and require additional effort to compile.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3225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066693"/>
            <a:ext cx="295108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Prone to Manipulation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557111"/>
            <a:ext cx="3195995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Traditional systems are vulnerable to proxy attendance and impersonation.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704403"/>
            <a:ext cx="3052167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Lack of Real-Time Data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194822"/>
            <a:ext cx="7087553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Current methods don't provide immediate access to attendance records.</a:t>
            </a:r>
            <a:endParaRPr lang="en-US" sz="175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3665" y="7597775"/>
            <a:ext cx="1816100" cy="6210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Stakeholders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68009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Students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170515"/>
            <a:ext cx="3898702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Primary users concerned with privacy, ease of use, and device performance.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633" y="3353991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68009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Instructors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170515"/>
            <a:ext cx="38988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Need real-time viewing, filtering of attendance data, and identifying proxy attendance.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201" y="3353991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132665"/>
            <a:ext cx="339566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Academic Administrators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623084"/>
            <a:ext cx="38988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Require comprehensive analytics and secure data storage mechanisms.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201" y="5613559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Development Team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Responsible for building, testing, and maintaining the mobile application.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5633" y="5613559"/>
            <a:ext cx="339328" cy="4242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14300" y="7597775"/>
            <a:ext cx="1816100" cy="6210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1485" y="2099310"/>
            <a:ext cx="13727430" cy="5033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7810" y="7449185"/>
            <a:ext cx="1574800" cy="71374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282315" y="579755"/>
            <a:ext cx="731520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sz="4200">
                <a:solidFill>
                  <a:schemeClr val="bg1">
                    <a:lumMod val="6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Stakeholder Matrix Summary</a:t>
            </a:r>
            <a:endParaRPr lang="en-GB" altLang="en-US" sz="4200">
              <a:solidFill>
                <a:schemeClr val="bg1">
                  <a:lumMod val="65000"/>
                </a:schemeClr>
              </a:solidFill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8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3273" y="547568"/>
            <a:ext cx="7750254" cy="12444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Requirement Gathering Techniques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273" y="2090618"/>
            <a:ext cx="995601" cy="146565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77482" y="2289691"/>
            <a:ext cx="2489002" cy="3111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Interviews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477482" y="2720221"/>
            <a:ext cx="6456045" cy="6369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Direct conversations with lecturers and students to gather in-depth insights.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273" y="3556278"/>
            <a:ext cx="995601" cy="119467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77482" y="3755350"/>
            <a:ext cx="2810947" cy="3111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Surveys/Questionnaires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477482" y="4185880"/>
            <a:ext cx="6456045" cy="3184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Structured data collection from 86 students and staff members.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273" y="4750951"/>
            <a:ext cx="995601" cy="146565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77482" y="4950023"/>
            <a:ext cx="2489002" cy="3111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Brainstorming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477482" y="5380553"/>
            <a:ext cx="6456045" cy="6369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Group discussions to generate feature ideas and edge case considerations.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3273" y="6216610"/>
            <a:ext cx="995601" cy="146565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77482" y="6415683"/>
            <a:ext cx="2489002" cy="3111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Reverse Engineering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7477482" y="6846213"/>
            <a:ext cx="6456045" cy="6369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Analysis of existing systems like Geo-Attend Pro to understand functionality.</a:t>
            </a:r>
            <a:endParaRPr lang="en-US" sz="155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13665" y="7597775"/>
            <a:ext cx="1816100" cy="6210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/>
        </p:nvSpPr>
        <p:spPr>
          <a:xfrm>
            <a:off x="2540000" y="39973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>
                <a:solidFill>
                  <a:schemeClr val="bg1">
                    <a:lumMod val="85000"/>
                  </a:schemeClr>
                </a:solidFill>
                <a:latin typeface="Georgia" panose="02040502050405020303" charset="0"/>
                <a:cs typeface="Georgia" panose="02040502050405020303" charset="0"/>
              </a:rPr>
              <a:t>Data </a:t>
            </a:r>
            <a:r>
              <a:rPr lang="">
                <a:solidFill>
                  <a:schemeClr val="bg1">
                    <a:lumMod val="75000"/>
                  </a:schemeClr>
                </a:solidFill>
                <a:latin typeface="Georgia" panose="02040502050405020303" charset="0"/>
                <a:cs typeface="Georgia" panose="02040502050405020303" charset="0"/>
              </a:rPr>
              <a:t>Gathering</a:t>
            </a:r>
            <a:endParaRPr lang="">
              <a:solidFill>
                <a:schemeClr val="bg1">
                  <a:lumMod val="75000"/>
                </a:schemeClr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/>
        </p:nvSpPr>
        <p:spPr>
          <a:xfrm>
            <a:off x="252095" y="1600200"/>
            <a:ext cx="8955405" cy="62953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  <a:p>
            <a:endParaRPr sz="3500">
              <a:solidFill>
                <a:schemeClr val="bg1">
                  <a:lumMod val="75000"/>
                </a:schemeClr>
              </a:solidFill>
              <a:latin typeface="Bell MT" panose="02020503060305020303" charset="0"/>
              <a:cs typeface="Bell MT" panose="02020503060305020303" charset="0"/>
            </a:endParaRPr>
          </a:p>
          <a:p>
            <a:r>
              <a:rPr sz="3500">
                <a:solidFill>
                  <a:schemeClr val="bg1">
                    <a:lumMod val="75000"/>
                  </a:schemeClr>
                </a:solidFill>
                <a:latin typeface="Bell MT" panose="02020503060305020303" charset="0"/>
                <a:cs typeface="Bell MT" panose="02020503060305020303" charset="0"/>
              </a:rPr>
              <a:t>Primary data: Interviews, surveys </a:t>
            </a:r>
            <a:r>
              <a:rPr lang="" sz="3500">
                <a:solidFill>
                  <a:schemeClr val="bg1">
                    <a:lumMod val="75000"/>
                  </a:schemeClr>
                </a:solidFill>
                <a:latin typeface="Bell MT" panose="02020503060305020303" charset="0"/>
                <a:cs typeface="Bell MT" panose="02020503060305020303" charset="0"/>
              </a:rPr>
              <a:t>(Total of 90</a:t>
            </a:r>
            <a:r>
              <a:rPr sz="3500">
                <a:solidFill>
                  <a:schemeClr val="bg1">
                    <a:lumMod val="75000"/>
                  </a:schemeClr>
                </a:solidFill>
                <a:latin typeface="Bell MT" panose="02020503060305020303" charset="0"/>
                <a:cs typeface="Bell MT" panose="02020503060305020303" charset="0"/>
              </a:rPr>
              <a:t> responses)</a:t>
            </a:r>
            <a:endParaRPr sz="3500">
              <a:solidFill>
                <a:schemeClr val="bg1">
                  <a:lumMod val="75000"/>
                </a:schemeClr>
              </a:solidFill>
              <a:latin typeface="Bell MT" panose="02020503060305020303" charset="0"/>
              <a:cs typeface="Bell MT" panose="02020503060305020303" charset="0"/>
            </a:endParaRPr>
          </a:p>
          <a:p>
            <a:r>
              <a:rPr sz="3500">
                <a:solidFill>
                  <a:schemeClr val="bg1">
                    <a:lumMod val="75000"/>
                  </a:schemeClr>
                </a:solidFill>
                <a:latin typeface="Bell MT" panose="02020503060305020303" charset="0"/>
                <a:cs typeface="Bell MT" panose="02020503060305020303" charset="0"/>
              </a:rPr>
              <a:t>Secondary data: Institutional documents, tech reports</a:t>
            </a:r>
            <a:endParaRPr sz="3500">
              <a:solidFill>
                <a:schemeClr val="bg1">
                  <a:lumMod val="75000"/>
                </a:schemeClr>
              </a:solidFill>
              <a:latin typeface="Bell MT" panose="02020503060305020303" charset="0"/>
              <a:cs typeface="Bell MT" panose="02020503060305020303" charset="0"/>
            </a:endParaRPr>
          </a:p>
          <a:p>
            <a:r>
              <a:rPr sz="3500">
                <a:solidFill>
                  <a:schemeClr val="bg1">
                    <a:lumMod val="75000"/>
                  </a:schemeClr>
                </a:solidFill>
                <a:latin typeface="Bell MT" panose="02020503060305020303" charset="0"/>
                <a:cs typeface="Bell MT" panose="02020503060305020303" charset="0"/>
              </a:rPr>
              <a:t>Tools: Google Forms, Excel, Word, Python scripts</a:t>
            </a:r>
            <a:endParaRPr sz="3500">
              <a:solidFill>
                <a:schemeClr val="bg1">
                  <a:lumMod val="75000"/>
                </a:schemeClr>
              </a:solidFill>
              <a:latin typeface="Bell MT" panose="02020503060305020303" charset="0"/>
              <a:cs typeface="Bell MT" panose="02020503060305020303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57050" y="7715250"/>
            <a:ext cx="2673350" cy="5143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7025" y="0"/>
            <a:ext cx="5413375" cy="82867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chart_page28_0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70" y="175260"/>
            <a:ext cx="8697595" cy="383603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2390" y="7597775"/>
            <a:ext cx="1816100" cy="621030"/>
          </a:xfrm>
          <a:prstGeom prst="rect">
            <a:avLst/>
          </a:prstGeom>
        </p:spPr>
      </p:pic>
      <p:pic>
        <p:nvPicPr>
          <p:cNvPr id="3" name="Picture 2" descr="chart_page28_1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0" y="4053840"/>
            <a:ext cx="10153650" cy="41757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2390" y="4260215"/>
            <a:ext cx="1588770" cy="4298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/>
        </p:nvSpPr>
        <p:spPr>
          <a:xfrm>
            <a:off x="4595495" y="39084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sz="5000">
                <a:solidFill>
                  <a:schemeClr val="bg1">
                    <a:lumMod val="65000"/>
                  </a:schemeClr>
                </a:solidFill>
                <a:latin typeface="Georgia" panose="02040502050405020303" charset="0"/>
                <a:cs typeface="Georgia" panose="02040502050405020303" charset="0"/>
              </a:rPr>
              <a:t>Key Findings</a:t>
            </a:r>
            <a:endParaRPr sz="5000">
              <a:solidFill>
                <a:schemeClr val="bg1">
                  <a:lumMod val="65000"/>
                </a:schemeClr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/>
        </p:nvSpPr>
        <p:spPr>
          <a:xfrm>
            <a:off x="4389120" y="1415415"/>
            <a:ext cx="10107295" cy="58369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  <a:p>
            <a:r>
              <a:rPr sz="3500">
                <a:solidFill>
                  <a:schemeClr val="bg2">
                    <a:lumMod val="90000"/>
                  </a:schemeClr>
                </a:solidFill>
                <a:latin typeface="Bell MT" panose="02020503060305020303" charset="0"/>
                <a:cs typeface="Bell MT" panose="02020503060305020303" charset="0"/>
              </a:rPr>
              <a:t>Preference for facial recognition and GPS-based check-ins</a:t>
            </a:r>
            <a:endParaRPr sz="3500">
              <a:solidFill>
                <a:schemeClr val="bg2">
                  <a:lumMod val="90000"/>
                </a:schemeClr>
              </a:solidFill>
              <a:latin typeface="Bell MT" panose="02020503060305020303" charset="0"/>
              <a:cs typeface="Bell MT" panose="02020503060305020303" charset="0"/>
            </a:endParaRPr>
          </a:p>
          <a:p>
            <a:r>
              <a:rPr sz="3500">
                <a:solidFill>
                  <a:schemeClr val="bg2">
                    <a:lumMod val="90000"/>
                  </a:schemeClr>
                </a:solidFill>
                <a:latin typeface="Bell MT" panose="02020503060305020303" charset="0"/>
                <a:cs typeface="Bell MT" panose="02020503060305020303" charset="0"/>
              </a:rPr>
              <a:t>Concerns over privacy and parent notifications</a:t>
            </a:r>
            <a:endParaRPr sz="3500">
              <a:solidFill>
                <a:schemeClr val="bg2">
                  <a:lumMod val="90000"/>
                </a:schemeClr>
              </a:solidFill>
              <a:latin typeface="Bell MT" panose="02020503060305020303" charset="0"/>
              <a:cs typeface="Bell MT" panose="02020503060305020303" charset="0"/>
            </a:endParaRPr>
          </a:p>
          <a:p>
            <a:r>
              <a:rPr sz="3500">
                <a:solidFill>
                  <a:schemeClr val="bg2">
                    <a:lumMod val="90000"/>
                  </a:schemeClr>
                </a:solidFill>
                <a:latin typeface="Bell MT" panose="02020503060305020303" charset="0"/>
                <a:cs typeface="Bell MT" panose="02020503060305020303" charset="0"/>
              </a:rPr>
              <a:t>Desire for quick, seamless, and reliable check-ins</a:t>
            </a:r>
            <a:endParaRPr sz="3500">
              <a:solidFill>
                <a:schemeClr val="bg2">
                  <a:lumMod val="90000"/>
                </a:schemeClr>
              </a:solidFill>
              <a:latin typeface="Bell MT" panose="02020503060305020303" charset="0"/>
              <a:cs typeface="Bell MT" panose="02020503060305020303" charset="0"/>
            </a:endParaRPr>
          </a:p>
          <a:p>
            <a:r>
              <a:rPr sz="3500">
                <a:solidFill>
                  <a:schemeClr val="bg2">
                    <a:lumMod val="90000"/>
                  </a:schemeClr>
                </a:solidFill>
                <a:latin typeface="Bell MT" panose="02020503060305020303" charset="0"/>
                <a:cs typeface="Bell MT" panose="02020503060305020303" charset="0"/>
              </a:rPr>
              <a:t>Support for instructor override and real-time features</a:t>
            </a:r>
            <a:endParaRPr sz="3500">
              <a:solidFill>
                <a:schemeClr val="bg2">
                  <a:lumMod val="90000"/>
                </a:schemeClr>
              </a:solidFill>
              <a:latin typeface="Bell MT" panose="02020503060305020303" charset="0"/>
              <a:cs typeface="Bell MT" panose="02020503060305020303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50700" y="7715250"/>
            <a:ext cx="2679700" cy="514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" y="0"/>
            <a:ext cx="4641215" cy="8242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3956</Words>
  <Application>WPS Presentation</Application>
  <PresentationFormat>On-screen Show (16:9)</PresentationFormat>
  <Paragraphs>204</Paragraphs>
  <Slides>19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52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73" baseType="lpstr">
      <vt:lpstr>Arial</vt:lpstr>
      <vt:lpstr>SimSun</vt:lpstr>
      <vt:lpstr>Wingdings</vt:lpstr>
      <vt:lpstr>Instrument Sans Semi Bold</vt:lpstr>
      <vt:lpstr>Instrument Sans Semi Bold</vt:lpstr>
      <vt:lpstr>Instrument Sans Semi Bold</vt:lpstr>
      <vt:lpstr>Instrument Sans Medium</vt:lpstr>
      <vt:lpstr>Instrument Sans Medium</vt:lpstr>
      <vt:lpstr>Instrument Sans Medium</vt:lpstr>
      <vt:lpstr>Instrument Sans Bold</vt:lpstr>
      <vt:lpstr>Segoe Print</vt:lpstr>
      <vt:lpstr>Instrument Sans Bold</vt:lpstr>
      <vt:lpstr>Instrument Sans Bold</vt:lpstr>
      <vt:lpstr>Calibri</vt:lpstr>
      <vt:lpstr>Microsoft YaHei</vt:lpstr>
      <vt:lpstr>Arial Unicode MS</vt:lpstr>
      <vt:lpstr>Georgia</vt:lpstr>
      <vt:lpstr>Trebuchet MS</vt:lpstr>
      <vt:lpstr>MingLiU-ExtB</vt:lpstr>
      <vt:lpstr>Gadugi</vt:lpstr>
      <vt:lpstr>Arial</vt:lpstr>
      <vt:lpstr>Calibri Light</vt:lpstr>
      <vt:lpstr>Bahnschrift Condensed</vt:lpstr>
      <vt:lpstr>Arial Narrow</vt:lpstr>
      <vt:lpstr>Bahnschrift Light Condensed</vt:lpstr>
      <vt:lpstr>Bahnschrift SemiLight SemiCondensed</vt:lpstr>
      <vt:lpstr>Berlin Sans FB Demi</vt:lpstr>
      <vt:lpstr>Californian FB</vt:lpstr>
      <vt:lpstr>Bradley Hand ITC</vt:lpstr>
      <vt:lpstr>Blackadder ITC</vt:lpstr>
      <vt:lpstr>Bell MT</vt:lpstr>
      <vt:lpstr>Times New Roman</vt:lpstr>
      <vt:lpstr>Agency FB</vt:lpstr>
      <vt:lpstr>Algerian</vt:lpstr>
      <vt:lpstr>Arial Black</vt:lpstr>
      <vt:lpstr>Arial Rounded MT Bold</vt:lpstr>
      <vt:lpstr>Baskerville Old Face</vt:lpstr>
      <vt:lpstr>Bahnschrift SemiBold SemiCondensed</vt:lpstr>
      <vt:lpstr>Bookman Old Style</vt:lpstr>
      <vt:lpstr>Book Antiqua</vt:lpstr>
      <vt:lpstr>Britannic Bold</vt:lpstr>
      <vt:lpstr>Brush Script MT</vt:lpstr>
      <vt:lpstr>Centaur</vt:lpstr>
      <vt:lpstr>Candara Light</vt:lpstr>
      <vt:lpstr>Century Schoolbook</vt:lpstr>
      <vt:lpstr>Chiller</vt:lpstr>
      <vt:lpstr>Colonna MT</vt:lpstr>
      <vt:lpstr>Constantia</vt:lpstr>
      <vt:lpstr>Cooper Black</vt:lpstr>
      <vt:lpstr>Corbel</vt:lpstr>
      <vt:lpstr>Curlz MT</vt:lpstr>
      <vt:lpstr>Courier New</vt:lpstr>
      <vt:lpstr>Office Theme</vt:lpstr>
      <vt:lpstr>1_Office Theme</vt:lpstr>
      <vt:lpstr>PowerPoint 演示文稿</vt:lpstr>
      <vt:lpstr>Introduction</vt:lpstr>
      <vt:lpstr>PowerPoint 演示文稿</vt:lpstr>
      <vt:lpstr>PowerPoint 演示文稿</vt:lpstr>
      <vt:lpstr>PowerPoint 演示文稿</vt:lpstr>
      <vt:lpstr>PowerPoint 演示文稿</vt:lpstr>
      <vt:lpstr>Data Collection</vt:lpstr>
      <vt:lpstr>PowerPoint 演示文稿</vt:lpstr>
      <vt:lpstr>Key Findings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Technical Requirements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huawei</cp:lastModifiedBy>
  <cp:revision>41</cp:revision>
  <dcterms:created xsi:type="dcterms:W3CDTF">2025-04-14T21:05:00Z</dcterms:created>
  <dcterms:modified xsi:type="dcterms:W3CDTF">2025-04-14T22:54:06Z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694BD8EA901F401CA937BF308C13B125_13</vt:lpwstr>
  </property>
  <property fmtid="{D5CDD505-2E9C-101B-9397-08002B2CF9AE}" pid="3" name="KSOProductBuildVer">
    <vt:lpwstr>2057-12.2.0.19805</vt:lpwstr>
  </property>
</Properties>
</file>